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60056" cy="106920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600" y="4374192"/>
            <a:ext cx="2561590" cy="204914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950">
                <a:latin typeface="Franklin Gothic Medium"/>
                <a:cs typeface="Franklin Gothic Medium"/>
              </a:rPr>
              <a:t>9.00</a:t>
            </a:r>
            <a:r>
              <a:rPr dirty="0" sz="950" spc="-30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-</a:t>
            </a:r>
            <a:r>
              <a:rPr dirty="0" sz="950" spc="-25">
                <a:latin typeface="Franklin Gothic Medium"/>
                <a:cs typeface="Franklin Gothic Medium"/>
              </a:rPr>
              <a:t> </a:t>
            </a:r>
            <a:r>
              <a:rPr dirty="0" sz="950" spc="-5">
                <a:latin typeface="Franklin Gothic Medium"/>
                <a:cs typeface="Franklin Gothic Medium"/>
              </a:rPr>
              <a:t>10.00</a:t>
            </a:r>
            <a:endParaRPr sz="9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Saluti</a:t>
            </a:r>
            <a:r>
              <a:rPr dirty="0" sz="850" spc="-3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di</a:t>
            </a:r>
            <a:r>
              <a:rPr dirty="0" sz="850" spc="-3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benvenuto</a:t>
            </a:r>
            <a:endParaRPr sz="8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Prof.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GIOVANNI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SCIANCALEPORE</a:t>
            </a:r>
            <a:endParaRPr sz="750">
              <a:latin typeface="Franklin Gothic Medium"/>
              <a:cs typeface="Franklin Gothic Medium"/>
            </a:endParaRPr>
          </a:p>
          <a:p>
            <a:pPr marL="12700" marR="880110">
              <a:lnSpc>
                <a:spcPct val="100000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Direttore Dipartimento di </a:t>
            </a:r>
            <a:r>
              <a:rPr dirty="0" sz="750" i="1">
                <a:latin typeface="Franklin Gothic Medium"/>
                <a:cs typeface="Franklin Gothic Medium"/>
              </a:rPr>
              <a:t>Giurisprudenza,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Università </a:t>
            </a:r>
            <a:r>
              <a:rPr dirty="0" sz="750" spc="-10" i="1">
                <a:latin typeface="Franklin Gothic Medium"/>
                <a:cs typeface="Franklin Gothic Medium"/>
              </a:rPr>
              <a:t>degli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Studi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Salerno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Prof.</a:t>
            </a:r>
            <a:r>
              <a:rPr dirty="0" sz="750" spc="-1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ANDREA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DI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LIETO</a:t>
            </a:r>
            <a:endParaRPr sz="750">
              <a:latin typeface="Franklin Gothic Medium"/>
              <a:cs typeface="Franklin Gothic Medium"/>
            </a:endParaRPr>
          </a:p>
          <a:p>
            <a:pPr marL="12700" marR="5080">
              <a:lnSpc>
                <a:spcPct val="100000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Direttore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Scuola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Perfezionamento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Anticorruzione e </a:t>
            </a:r>
            <a:r>
              <a:rPr dirty="0" sz="750" spc="-10" i="1">
                <a:latin typeface="Franklin Gothic Medium"/>
                <a:cs typeface="Franklin Gothic Medium"/>
              </a:rPr>
              <a:t>Appalti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20" i="1">
                <a:latin typeface="Franklin Gothic Medium"/>
                <a:cs typeface="Franklin Gothic Medium"/>
              </a:rPr>
              <a:t>P.A.,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Università </a:t>
            </a:r>
            <a:r>
              <a:rPr dirty="0" sz="750" spc="-10" i="1">
                <a:latin typeface="Franklin Gothic Medium"/>
                <a:cs typeface="Franklin Gothic Medium"/>
              </a:rPr>
              <a:t>degli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Studi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Salerno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Introduzione</a:t>
            </a:r>
            <a:r>
              <a:rPr dirty="0" sz="850" spc="-15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lavori:</a:t>
            </a:r>
            <a:endParaRPr sz="8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Prof.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MARCOS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MAURICIO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CORDOBA</a:t>
            </a:r>
            <a:endParaRPr sz="750">
              <a:latin typeface="Franklin Gothic Medium"/>
              <a:cs typeface="Franklin Gothic Medium"/>
            </a:endParaRPr>
          </a:p>
          <a:p>
            <a:pPr marL="12700" marR="329565">
              <a:lnSpc>
                <a:spcPct val="100000"/>
              </a:lnSpc>
            </a:pPr>
            <a:r>
              <a:rPr dirty="0" sz="750" i="1">
                <a:latin typeface="Franklin Gothic Medium"/>
                <a:cs typeface="Franklin Gothic Medium"/>
              </a:rPr>
              <a:t>Decano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Facultad </a:t>
            </a:r>
            <a:r>
              <a:rPr dirty="0" sz="750" i="1">
                <a:latin typeface="Franklin Gothic Medium"/>
                <a:cs typeface="Franklin Gothic Medium"/>
              </a:rPr>
              <a:t>De </a:t>
            </a:r>
            <a:r>
              <a:rPr dirty="0" sz="750" spc="-5" i="1">
                <a:latin typeface="Franklin Gothic Medium"/>
                <a:cs typeface="Franklin Gothic Medium"/>
              </a:rPr>
              <a:t>Derecho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25" i="1">
                <a:latin typeface="Franklin Gothic Medium"/>
                <a:cs typeface="Franklin Gothic Medium"/>
              </a:rPr>
              <a:t>y</a:t>
            </a:r>
            <a:r>
              <a:rPr dirty="0" sz="750" spc="-5" i="1">
                <a:latin typeface="Franklin Gothic Medium"/>
                <a:cs typeface="Franklin Gothic Medium"/>
              </a:rPr>
              <a:t> Ciencias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Politicas,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Universidad </a:t>
            </a:r>
            <a:r>
              <a:rPr dirty="0" sz="750" spc="-10" i="1">
                <a:latin typeface="Franklin Gothic Medium"/>
                <a:cs typeface="Franklin Gothic Medium"/>
              </a:rPr>
              <a:t>Abierta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Interamericana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Prof.</a:t>
            </a:r>
            <a:r>
              <a:rPr dirty="0" sz="750" spc="-25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MASSIMO</a:t>
            </a:r>
            <a:r>
              <a:rPr dirty="0" sz="750" spc="-2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PANEBIANCO</a:t>
            </a:r>
            <a:endParaRPr sz="750">
              <a:latin typeface="Franklin Gothic Medium"/>
              <a:cs typeface="Franklin Gothic Medium"/>
            </a:endParaRPr>
          </a:p>
          <a:p>
            <a:pPr marL="12700" marR="847725">
              <a:lnSpc>
                <a:spcPct val="100000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Ordinario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Emerito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Internazionale,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Università </a:t>
            </a:r>
            <a:r>
              <a:rPr dirty="0" sz="750" spc="-10" i="1">
                <a:latin typeface="Franklin Gothic Medium"/>
                <a:cs typeface="Franklin Gothic Medium"/>
              </a:rPr>
              <a:t>degli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Studi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Salerno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600" y="6507792"/>
            <a:ext cx="2270760" cy="55054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950" spc="-5">
                <a:latin typeface="Franklin Gothic Medium"/>
                <a:cs typeface="Franklin Gothic Medium"/>
              </a:rPr>
              <a:t>10.00</a:t>
            </a:r>
            <a:r>
              <a:rPr dirty="0" sz="950" spc="-20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-</a:t>
            </a:r>
            <a:r>
              <a:rPr dirty="0" sz="950" spc="-20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11.40</a:t>
            </a:r>
            <a:endParaRPr sz="9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Influenza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del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 diritto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italiano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sul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 diritto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americano</a:t>
            </a:r>
            <a:endParaRPr sz="850">
              <a:latin typeface="Franklin Gothic Medium"/>
              <a:cs typeface="Franklin Gothic Medium"/>
            </a:endParaRPr>
          </a:p>
          <a:p>
            <a:pPr marL="12700" marR="519430">
              <a:lnSpc>
                <a:spcPct val="100000"/>
              </a:lnSpc>
              <a:spcBef>
                <a:spcPts val="5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Presidente: MARCOS MAURICIO </a:t>
            </a:r>
            <a:r>
              <a:rPr dirty="0" sz="750">
                <a:latin typeface="Franklin Gothic Medium"/>
                <a:cs typeface="Franklin Gothic Medium"/>
              </a:rPr>
              <a:t>CORDOBA </a:t>
            </a:r>
            <a:r>
              <a:rPr dirty="0" sz="750" spc="-17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Co-Chair: </a:t>
            </a:r>
            <a:r>
              <a:rPr dirty="0" sz="750">
                <a:latin typeface="Franklin Gothic Medium"/>
                <a:cs typeface="Franklin Gothic Medium"/>
              </a:rPr>
              <a:t>IRENE COPPOLA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5600" y="7147213"/>
            <a:ext cx="2967355" cy="448309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182880">
              <a:lnSpc>
                <a:spcPts val="810"/>
              </a:lnSpc>
              <a:spcBef>
                <a:spcPts val="2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MARCOS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5">
                <a:latin typeface="Franklin Gothic Medium"/>
                <a:cs typeface="Franklin Gothic Medium"/>
              </a:rPr>
              <a:t>M.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CORDOBA</a:t>
            </a:r>
            <a:r>
              <a:rPr dirty="0" sz="750" spc="-5">
                <a:latin typeface="Franklin Gothic Medium"/>
                <a:cs typeface="Franklin Gothic Medium"/>
              </a:rPr>
              <a:t> 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Buenos </a:t>
            </a:r>
            <a:r>
              <a:rPr dirty="0" sz="750" spc="-10">
                <a:latin typeface="Franklin Gothic Medium"/>
                <a:cs typeface="Franklin Gothic Medium"/>
              </a:rPr>
              <a:t>Aires,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Abierta </a:t>
            </a:r>
            <a:r>
              <a:rPr dirty="0" sz="750" spc="-17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Interamericana)</a:t>
            </a:r>
            <a:endParaRPr sz="75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810"/>
              </a:lnSpc>
            </a:pPr>
            <a:r>
              <a:rPr dirty="0" sz="750" spc="-30" i="1">
                <a:latin typeface="Franklin Gothic Medium"/>
                <a:cs typeface="Franklin Gothic Medium"/>
              </a:rPr>
              <a:t>"Il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dovere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solidarietà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costituzionale</a:t>
            </a:r>
            <a:r>
              <a:rPr dirty="0" sz="750" spc="3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come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ragione</a:t>
            </a:r>
            <a:r>
              <a:rPr dirty="0" sz="750" spc="3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3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spinta 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trasformazione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Successorio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Argentino,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presente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futuro”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600" y="7672993"/>
            <a:ext cx="1996439" cy="242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30">
                <a:latin typeface="Franklin Gothic Medium"/>
                <a:cs typeface="Franklin Gothic Medium"/>
              </a:rPr>
              <a:t>MARIA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COSTANZA</a:t>
            </a:r>
            <a:r>
              <a:rPr dirty="0" sz="750" spc="-5">
                <a:latin typeface="Franklin Gothic Medium"/>
                <a:cs typeface="Franklin Gothic Medium"/>
              </a:rPr>
              <a:t> 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degli</a:t>
            </a:r>
            <a:r>
              <a:rPr dirty="0" sz="750" spc="-5">
                <a:latin typeface="Franklin Gothic Medium"/>
                <a:cs typeface="Franklin Gothic Medium"/>
              </a:rPr>
              <a:t> Studi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Pavia)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5" i="1">
                <a:latin typeface="Franklin Gothic Medium"/>
                <a:cs typeface="Franklin Gothic Medium"/>
              </a:rPr>
              <a:t>"Lo </a:t>
            </a:r>
            <a:r>
              <a:rPr dirty="0" sz="750" spc="-10" i="1">
                <a:latin typeface="Franklin Gothic Medium"/>
                <a:cs typeface="Franklin Gothic Medium"/>
              </a:rPr>
              <a:t>scambio</a:t>
            </a:r>
            <a:r>
              <a:rPr dirty="0" sz="750" spc="-1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dei</a:t>
            </a:r>
            <a:r>
              <a:rPr dirty="0" sz="750" spc="-10" i="1">
                <a:latin typeface="Franklin Gothic Medium"/>
                <a:cs typeface="Franklin Gothic Medium"/>
              </a:rPr>
              <a:t> saperi"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5600" y="7993033"/>
            <a:ext cx="3184525" cy="18313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VIRGILIO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D’ANTONIO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degli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Studi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Salerno)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5" i="1">
                <a:latin typeface="Franklin Gothic Medium"/>
                <a:cs typeface="Franklin Gothic Medium"/>
              </a:rPr>
              <a:t>"Identità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personale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all'oblio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tra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Europa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America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Latina”</a:t>
            </a:r>
            <a:endParaRPr sz="75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20">
                <a:latin typeface="Franklin Gothic Medium"/>
                <a:cs typeface="Franklin Gothic Medium"/>
              </a:rPr>
              <a:t>OSVALDO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PITRAU</a:t>
            </a:r>
            <a:r>
              <a:rPr dirty="0" sz="750" spc="-5">
                <a:latin typeface="Franklin Gothic Medium"/>
                <a:cs typeface="Franklin Gothic Medium"/>
              </a:rPr>
              <a:t> (Università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 spc="-5">
                <a:latin typeface="Franklin Gothic Medium"/>
                <a:cs typeface="Franklin Gothic Medium"/>
              </a:rPr>
              <a:t> Buenos </a:t>
            </a:r>
            <a:r>
              <a:rPr dirty="0" sz="750" spc="-10">
                <a:latin typeface="Franklin Gothic Medium"/>
                <a:cs typeface="Franklin Gothic Medium"/>
              </a:rPr>
              <a:t>Aires)</a:t>
            </a:r>
            <a:endParaRPr sz="750">
              <a:latin typeface="Franklin Gothic Medium"/>
              <a:cs typeface="Franklin Gothic Medium"/>
            </a:endParaRPr>
          </a:p>
          <a:p>
            <a:pPr marL="12700" marR="400685">
              <a:lnSpc>
                <a:spcPts val="810"/>
              </a:lnSpc>
              <a:spcBef>
                <a:spcPts val="55"/>
              </a:spcBef>
            </a:pPr>
            <a:r>
              <a:rPr dirty="0" sz="750" spc="-10" i="1">
                <a:latin typeface="Franklin Gothic Medium"/>
                <a:cs typeface="Franklin Gothic Medium"/>
              </a:rPr>
              <a:t>“I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principi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generali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civile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sua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applicazione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attuale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famiglia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argentino”</a:t>
            </a:r>
            <a:endParaRPr sz="75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5">
                <a:latin typeface="Franklin Gothic Medium"/>
                <a:cs typeface="Franklin Gothic Medium"/>
              </a:rPr>
              <a:t>LUCILA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CÓRDOBA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Buenos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Aires;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Giudice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della</a:t>
            </a:r>
            <a:r>
              <a:rPr dirty="0" sz="750" spc="-5">
                <a:latin typeface="Franklin Gothic Medium"/>
                <a:cs typeface="Franklin Gothic Medium"/>
              </a:rPr>
              <a:t> Nazione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Argentina)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5" i="1">
                <a:latin typeface="Franklin Gothic Medium"/>
                <a:cs typeface="Franklin Gothic Medium"/>
              </a:rPr>
              <a:t>"Assistenza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della</a:t>
            </a:r>
            <a:r>
              <a:rPr dirty="0" sz="750" i="1">
                <a:latin typeface="Franklin Gothic Medium"/>
                <a:cs typeface="Franklin Gothic Medium"/>
              </a:rPr>
              <a:t> persona </a:t>
            </a:r>
            <a:r>
              <a:rPr dirty="0" sz="750" spc="-10" i="1">
                <a:latin typeface="Franklin Gothic Medium"/>
                <a:cs typeface="Franklin Gothic Medium"/>
              </a:rPr>
              <a:t>minore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d’età”</a:t>
            </a:r>
            <a:endParaRPr sz="75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5"/>
              </a:spcBef>
            </a:pPr>
            <a:r>
              <a:rPr dirty="0" sz="750" spc="-20">
                <a:latin typeface="Franklin Gothic Medium"/>
                <a:cs typeface="Franklin Gothic Medium"/>
              </a:rPr>
              <a:t>AGUSTINA</a:t>
            </a:r>
            <a:r>
              <a:rPr dirty="0" sz="750" spc="15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DIAZ</a:t>
            </a:r>
            <a:r>
              <a:rPr dirty="0" sz="750" spc="1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CORDERO</a:t>
            </a:r>
            <a:r>
              <a:rPr dirty="0" sz="750" spc="1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(Magistratura</a:t>
            </a:r>
            <a:r>
              <a:rPr dirty="0" sz="750" spc="1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della</a:t>
            </a:r>
            <a:r>
              <a:rPr dirty="0" sz="750" spc="1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Repubblica</a:t>
            </a:r>
            <a:r>
              <a:rPr dirty="0" sz="750" spc="1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Argentina)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5" i="1">
                <a:latin typeface="Franklin Gothic Medium"/>
                <a:cs typeface="Franklin Gothic Medium"/>
              </a:rPr>
              <a:t>"La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partecipazione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persona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minore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età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processo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civile”</a:t>
            </a:r>
            <a:endParaRPr sz="75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20">
                <a:latin typeface="Franklin Gothic Medium"/>
                <a:cs typeface="Franklin Gothic Medium"/>
              </a:rPr>
              <a:t>ALBERTO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GENTIL </a:t>
            </a:r>
            <a:r>
              <a:rPr dirty="0" sz="750">
                <a:latin typeface="Franklin Gothic Medium"/>
                <a:cs typeface="Franklin Gothic Medium"/>
              </a:rPr>
              <a:t>DE </a:t>
            </a:r>
            <a:r>
              <a:rPr dirty="0" sz="750" spc="-20">
                <a:latin typeface="Franklin Gothic Medium"/>
                <a:cs typeface="Franklin Gothic Medium"/>
              </a:rPr>
              <a:t>ALMEIDA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PEDROSO,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CAROLINE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RANZOLIN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10"/>
              </a:lnSpc>
            </a:pPr>
            <a:r>
              <a:rPr dirty="0" sz="750" spc="-10">
                <a:latin typeface="Franklin Gothic Medium"/>
                <a:cs typeface="Franklin Gothic Medium"/>
              </a:rPr>
              <a:t>(Magistratura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Brasiliana)</a:t>
            </a:r>
            <a:endParaRPr sz="750">
              <a:latin typeface="Franklin Gothic Medium"/>
              <a:cs typeface="Franklin Gothic Medium"/>
            </a:endParaRPr>
          </a:p>
          <a:p>
            <a:pPr marL="12700" marR="574040">
              <a:lnSpc>
                <a:spcPts val="810"/>
              </a:lnSpc>
              <a:spcBef>
                <a:spcPts val="55"/>
              </a:spcBef>
            </a:pPr>
            <a:r>
              <a:rPr dirty="0" sz="750" spc="-10" i="1">
                <a:latin typeface="Franklin Gothic Medium"/>
                <a:cs typeface="Franklin Gothic Medium"/>
              </a:rPr>
              <a:t>“L'attività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notarile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registro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Italia</a:t>
            </a:r>
            <a:r>
              <a:rPr dirty="0" sz="750" spc="3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sua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influenza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sul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brasiliano"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51421" y="4369150"/>
            <a:ext cx="1336040" cy="42862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950">
                <a:latin typeface="Franklin Gothic Medium"/>
                <a:cs typeface="Franklin Gothic Medium"/>
              </a:rPr>
              <a:t>11.40</a:t>
            </a:r>
            <a:r>
              <a:rPr dirty="0" sz="950" spc="-20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-</a:t>
            </a:r>
            <a:r>
              <a:rPr dirty="0" sz="950" spc="-20">
                <a:latin typeface="Franklin Gothic Medium"/>
                <a:cs typeface="Franklin Gothic Medium"/>
              </a:rPr>
              <a:t> </a:t>
            </a:r>
            <a:r>
              <a:rPr dirty="0" sz="950" spc="-5">
                <a:latin typeface="Franklin Gothic Medium"/>
                <a:cs typeface="Franklin Gothic Medium"/>
              </a:rPr>
              <a:t>13.10</a:t>
            </a:r>
            <a:endParaRPr sz="950">
              <a:latin typeface="Franklin Gothic Medium"/>
              <a:cs typeface="Franklin Gothic Medium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Presidente: LEANDRO VERGARA </a:t>
            </a:r>
            <a:r>
              <a:rPr dirty="0" sz="750" spc="-17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Co-Chair: </a:t>
            </a:r>
            <a:r>
              <a:rPr dirty="0" sz="750">
                <a:latin typeface="Franklin Gothic Medium"/>
                <a:cs typeface="Franklin Gothic Medium"/>
              </a:rPr>
              <a:t>IRENE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COPPOLA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1421" y="4886613"/>
            <a:ext cx="2033905" cy="242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IRENE </a:t>
            </a:r>
            <a:r>
              <a:rPr dirty="0" sz="750" spc="-20">
                <a:latin typeface="Franklin Gothic Medium"/>
                <a:cs typeface="Franklin Gothic Medium"/>
              </a:rPr>
              <a:t>COPPOLA</a:t>
            </a:r>
            <a:r>
              <a:rPr dirty="0" sz="750" spc="-5">
                <a:latin typeface="Franklin Gothic Medium"/>
                <a:cs typeface="Franklin Gothic Medium"/>
              </a:rPr>
              <a:t> (Università </a:t>
            </a:r>
            <a:r>
              <a:rPr dirty="0" sz="750" spc="-10">
                <a:latin typeface="Franklin Gothic Medium"/>
                <a:cs typeface="Franklin Gothic Medium"/>
              </a:rPr>
              <a:t>degli</a:t>
            </a:r>
            <a:r>
              <a:rPr dirty="0" sz="750" spc="-5">
                <a:latin typeface="Franklin Gothic Medium"/>
                <a:cs typeface="Franklin Gothic Medium"/>
              </a:rPr>
              <a:t> Studi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Salerno)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30" i="1">
                <a:latin typeface="Franklin Gothic Medium"/>
                <a:cs typeface="Franklin Gothic Medium"/>
              </a:rPr>
              <a:t>"Il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i="1">
                <a:latin typeface="Franklin Gothic Medium"/>
                <a:cs typeface="Franklin Gothic Medium"/>
              </a:rPr>
              <a:t>danno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endofamiliare.</a:t>
            </a:r>
            <a:r>
              <a:rPr dirty="0" sz="750" i="1">
                <a:latin typeface="Franklin Gothic Medium"/>
                <a:cs typeface="Franklin Gothic Medium"/>
              </a:rPr>
              <a:t> MetroDEf!”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51421" y="5206653"/>
            <a:ext cx="2582545" cy="4483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FLORENCIA CÓRDOBA</a:t>
            </a:r>
            <a:r>
              <a:rPr dirty="0" sz="750" spc="-5">
                <a:latin typeface="Franklin Gothic Medium"/>
                <a:cs typeface="Franklin Gothic Medium"/>
              </a:rPr>
              <a:t> (Università de Buenos </a:t>
            </a:r>
            <a:r>
              <a:rPr dirty="0" sz="750" spc="-10">
                <a:latin typeface="Franklin Gothic Medium"/>
                <a:cs typeface="Franklin Gothic Medium"/>
              </a:rPr>
              <a:t>Aires)</a:t>
            </a:r>
            <a:endParaRPr sz="75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810"/>
              </a:lnSpc>
              <a:spcBef>
                <a:spcPts val="55"/>
              </a:spcBef>
            </a:pPr>
            <a:r>
              <a:rPr dirty="0" sz="750" spc="-30" i="1">
                <a:latin typeface="Franklin Gothic Medium"/>
                <a:cs typeface="Franklin Gothic Medium"/>
              </a:rPr>
              <a:t>"Il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vigente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sulla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regolamentazione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testamento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straniero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la</a:t>
            </a:r>
            <a:r>
              <a:rPr dirty="0" sz="750" i="1">
                <a:latin typeface="Franklin Gothic Medium"/>
                <a:cs typeface="Franklin Gothic Medium"/>
              </a:rPr>
              <a:t> sua </a:t>
            </a:r>
            <a:r>
              <a:rPr dirty="0" sz="750" spc="-5" i="1">
                <a:latin typeface="Franklin Gothic Medium"/>
                <a:cs typeface="Franklin Gothic Medium"/>
              </a:rPr>
              <a:t>influenza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costruzione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attuale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00"/>
              </a:lnSpc>
            </a:pP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-2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argentino”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1421" y="5732433"/>
            <a:ext cx="1960880" cy="242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10">
                <a:latin typeface="Franklin Gothic Medium"/>
                <a:cs typeface="Franklin Gothic Medium"/>
              </a:rPr>
              <a:t>BRUNO</a:t>
            </a:r>
            <a:r>
              <a:rPr dirty="0" sz="750" spc="-5">
                <a:latin typeface="Franklin Gothic Medium"/>
                <a:cs typeface="Franklin Gothic Medium"/>
              </a:rPr>
              <a:t> MEOLI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degli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Studi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Salerno)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50" i="1">
                <a:latin typeface="Franklin Gothic Medium"/>
                <a:cs typeface="Franklin Gothic Medium"/>
              </a:rPr>
              <a:t>"</a:t>
            </a:r>
            <a:r>
              <a:rPr dirty="0" sz="750" spc="15" i="1">
                <a:latin typeface="Franklin Gothic Medium"/>
                <a:cs typeface="Franklin Gothic Medium"/>
              </a:rPr>
              <a:t>L</a:t>
            </a:r>
            <a:r>
              <a:rPr dirty="0" sz="750" spc="-5" i="1">
                <a:latin typeface="Franklin Gothic Medium"/>
                <a:cs typeface="Franklin Gothic Medium"/>
              </a:rPr>
              <a:t>a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spc="5" i="1">
                <a:latin typeface="Franklin Gothic Medium"/>
                <a:cs typeface="Franklin Gothic Medium"/>
              </a:rPr>
              <a:t>p</a:t>
            </a:r>
            <a:r>
              <a:rPr dirty="0" sz="750" spc="-20" i="1">
                <a:latin typeface="Franklin Gothic Medium"/>
                <a:cs typeface="Franklin Gothic Medium"/>
              </a:rPr>
              <a:t>r</a:t>
            </a:r>
            <a:r>
              <a:rPr dirty="0" sz="750" spc="-5" i="1">
                <a:latin typeface="Franklin Gothic Medium"/>
                <a:cs typeface="Franklin Gothic Medium"/>
              </a:rPr>
              <a:t>o</a:t>
            </a:r>
            <a:r>
              <a:rPr dirty="0" sz="750" spc="5" i="1">
                <a:latin typeface="Franklin Gothic Medium"/>
                <a:cs typeface="Franklin Gothic Medium"/>
              </a:rPr>
              <a:t>p</a:t>
            </a:r>
            <a:r>
              <a:rPr dirty="0" sz="750" spc="-10" i="1">
                <a:latin typeface="Franklin Gothic Medium"/>
                <a:cs typeface="Franklin Gothic Medium"/>
              </a:rPr>
              <a:t>r</a:t>
            </a:r>
            <a:r>
              <a:rPr dirty="0" sz="750" spc="-15" i="1">
                <a:latin typeface="Franklin Gothic Medium"/>
                <a:cs typeface="Franklin Gothic Medium"/>
              </a:rPr>
              <a:t>i</a:t>
            </a:r>
            <a:r>
              <a:rPr dirty="0" sz="750" spc="-15" i="1">
                <a:latin typeface="Franklin Gothic Medium"/>
                <a:cs typeface="Franklin Gothic Medium"/>
              </a:rPr>
              <a:t>e</a:t>
            </a:r>
            <a:r>
              <a:rPr dirty="0" sz="750" spc="-15" i="1">
                <a:latin typeface="Franklin Gothic Medium"/>
                <a:cs typeface="Franklin Gothic Medium"/>
              </a:rPr>
              <a:t>t</a:t>
            </a:r>
            <a:r>
              <a:rPr dirty="0" sz="750" spc="-5" i="1">
                <a:latin typeface="Franklin Gothic Medium"/>
                <a:cs typeface="Franklin Gothic Medium"/>
              </a:rPr>
              <a:t>à</a:t>
            </a:r>
            <a:r>
              <a:rPr dirty="0" sz="750" i="1">
                <a:latin typeface="Franklin Gothic Medium"/>
                <a:cs typeface="Franklin Gothic Medium"/>
              </a:rPr>
              <a:t>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51421" y="6052473"/>
            <a:ext cx="240855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20">
                <a:latin typeface="Franklin Gothic Medium"/>
                <a:cs typeface="Franklin Gothic Medium"/>
              </a:rPr>
              <a:t>ALEJANDRO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LAJE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 </a:t>
            </a:r>
            <a:r>
              <a:rPr dirty="0" sz="750" spc="-15">
                <a:latin typeface="Franklin Gothic Medium"/>
                <a:cs typeface="Franklin Gothic Medium"/>
              </a:rPr>
              <a:t>Abierta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Interamericana)</a:t>
            </a:r>
            <a:endParaRPr sz="75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810"/>
              </a:lnSpc>
              <a:spcBef>
                <a:spcPts val="55"/>
              </a:spcBef>
            </a:pPr>
            <a:r>
              <a:rPr dirty="0" sz="750" spc="-30" i="1">
                <a:latin typeface="Franklin Gothic Medium"/>
                <a:cs typeface="Franklin Gothic Medium"/>
              </a:rPr>
              <a:t>"Il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evoluzione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principio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solidarietà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 Argentina”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1421" y="6475383"/>
            <a:ext cx="2543810" cy="34544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810"/>
              </a:lnSpc>
              <a:spcBef>
                <a:spcPts val="2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FULVIO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5">
                <a:latin typeface="Franklin Gothic Medium"/>
                <a:cs typeface="Franklin Gothic Medium"/>
              </a:rPr>
              <a:t>G.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20">
                <a:latin typeface="Franklin Gothic Medium"/>
                <a:cs typeface="Franklin Gothic Medium"/>
              </a:rPr>
              <a:t>SANTARELLI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(Universidad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de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Buenos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Aires) 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"L'influenza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dottrina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regime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obbligazioni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 </a:t>
            </a:r>
            <a:r>
              <a:rPr dirty="0" sz="750" spc="-10" i="1">
                <a:latin typeface="Franklin Gothic Medium"/>
                <a:cs typeface="Franklin Gothic Medium"/>
              </a:rPr>
              <a:t>contratti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Codice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Civile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Commerciale”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51421" y="6898293"/>
            <a:ext cx="2282190" cy="34544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810"/>
              </a:lnSpc>
              <a:spcBef>
                <a:spcPts val="200"/>
              </a:spcBef>
            </a:pPr>
            <a:r>
              <a:rPr dirty="0" sz="750" spc="-25">
                <a:latin typeface="Franklin Gothic Medium"/>
                <a:cs typeface="Franklin Gothic Medium"/>
              </a:rPr>
              <a:t>RAMIRO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CORDOBA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 spc="-5">
                <a:latin typeface="Franklin Gothic Medium"/>
                <a:cs typeface="Franklin Gothic Medium"/>
              </a:rPr>
              <a:t> Buenos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Aires) 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“L'influenza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normativa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argentina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dell'atto</a:t>
            </a:r>
            <a:r>
              <a:rPr dirty="0" sz="750" spc="-5" i="1">
                <a:latin typeface="Franklin Gothic Medium"/>
                <a:cs typeface="Franklin Gothic Medium"/>
              </a:rPr>
              <a:t> giuridico”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51421" y="7321203"/>
            <a:ext cx="2176780" cy="35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VILMA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20">
                <a:latin typeface="Franklin Gothic Medium"/>
                <a:cs typeface="Franklin Gothic Medium"/>
              </a:rPr>
              <a:t>CARLI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(Direttore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Scientifico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ADFAS,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Brazil)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5" i="1">
                <a:latin typeface="Franklin Gothic Medium"/>
                <a:cs typeface="Franklin Gothic Medium"/>
              </a:rPr>
              <a:t>“La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Pandemia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le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sfide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superate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lavoro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750" spc="-10" i="1">
                <a:latin typeface="Franklin Gothic Medium"/>
                <a:cs typeface="Franklin Gothic Medium"/>
              </a:rPr>
              <a:t>Brasiliano”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51421" y="7742074"/>
            <a:ext cx="8928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5">
                <a:solidFill>
                  <a:srgbClr val="ECB100"/>
                </a:solidFill>
                <a:latin typeface="Franklin Gothic Medium"/>
                <a:cs typeface="Franklin Gothic Medium"/>
              </a:rPr>
              <a:t>L</a:t>
            </a:r>
            <a:r>
              <a:rPr dirty="0" sz="1100">
                <a:solidFill>
                  <a:srgbClr val="ECB100"/>
                </a:solidFill>
                <a:latin typeface="Franklin Gothic Medium"/>
                <a:cs typeface="Franklin Gothic Medium"/>
              </a:rPr>
              <a:t>UNCH BREAK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11" y="4462985"/>
            <a:ext cx="756000" cy="53699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11" y="6605820"/>
            <a:ext cx="756000" cy="536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11" y="4462985"/>
            <a:ext cx="756000" cy="536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11" y="7647219"/>
            <a:ext cx="756000" cy="536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74899" y="4370291"/>
            <a:ext cx="1250950" cy="42862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950">
                <a:latin typeface="Franklin Gothic Medium"/>
                <a:cs typeface="Franklin Gothic Medium"/>
              </a:rPr>
              <a:t>15.30</a:t>
            </a:r>
            <a:r>
              <a:rPr dirty="0" sz="950" spc="-30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-</a:t>
            </a:r>
            <a:r>
              <a:rPr dirty="0" sz="950" spc="-25">
                <a:latin typeface="Franklin Gothic Medium"/>
                <a:cs typeface="Franklin Gothic Medium"/>
              </a:rPr>
              <a:t> </a:t>
            </a:r>
            <a:r>
              <a:rPr dirty="0" sz="950" spc="-5">
                <a:latin typeface="Franklin Gothic Medium"/>
                <a:cs typeface="Franklin Gothic Medium"/>
              </a:rPr>
              <a:t>16.55</a:t>
            </a:r>
            <a:endParaRPr sz="950">
              <a:latin typeface="Franklin Gothic Medium"/>
              <a:cs typeface="Franklin Gothic Medium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Presidente: MARIA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COSTANZA </a:t>
            </a:r>
            <a:r>
              <a:rPr dirty="0" sz="750" spc="-17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Co-Chair: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IRENE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COPPOLA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4899" y="4876324"/>
            <a:ext cx="2426970" cy="242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30">
                <a:latin typeface="Franklin Gothic Medium"/>
                <a:cs typeface="Franklin Gothic Medium"/>
              </a:rPr>
              <a:t>ADRIANA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MORON</a:t>
            </a:r>
            <a:r>
              <a:rPr dirty="0" sz="750" spc="-5">
                <a:latin typeface="Franklin Gothic Medium"/>
                <a:cs typeface="Franklin Gothic Medium"/>
              </a:rPr>
              <a:t> (Università </a:t>
            </a:r>
            <a:r>
              <a:rPr dirty="0" sz="750" spc="-15">
                <a:latin typeface="Franklin Gothic Medium"/>
                <a:cs typeface="Franklin Gothic Medium"/>
              </a:rPr>
              <a:t>Abierta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Americana)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“ll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costituzionalismo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contemporaneo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Italia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Argentina”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4899" y="5184933"/>
            <a:ext cx="29521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10">
                <a:latin typeface="Franklin Gothic Medium"/>
                <a:cs typeface="Franklin Gothic Medium"/>
              </a:rPr>
              <a:t>LURDES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MESQUITA,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SUSANA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ALMEIDA,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20">
                <a:latin typeface="Franklin Gothic Medium"/>
                <a:cs typeface="Franklin Gothic Medium"/>
              </a:rPr>
              <a:t>FERNANDA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REBELO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10"/>
              </a:lnSpc>
            </a:pPr>
            <a:r>
              <a:rPr dirty="0" sz="750" spc="-5">
                <a:latin typeface="Franklin Gothic Medium"/>
                <a:cs typeface="Franklin Gothic Medium"/>
              </a:rPr>
              <a:t>Portucalense,</a:t>
            </a:r>
            <a:r>
              <a:rPr dirty="0" sz="750" spc="-3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Portogallo)</a:t>
            </a:r>
            <a:endParaRPr sz="750">
              <a:latin typeface="Franklin Gothic Medium"/>
              <a:cs typeface="Franklin Gothic Medium"/>
            </a:endParaRPr>
          </a:p>
          <a:p>
            <a:pPr marL="12700" marR="238760">
              <a:lnSpc>
                <a:spcPts val="810"/>
              </a:lnSpc>
              <a:spcBef>
                <a:spcPts val="55"/>
              </a:spcBef>
            </a:pPr>
            <a:r>
              <a:rPr dirty="0" sz="750" spc="-15" i="1">
                <a:latin typeface="Franklin Gothic Medium"/>
                <a:cs typeface="Franklin Gothic Medium"/>
              </a:rPr>
              <a:t>"Non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solo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America.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Notazioni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sull'Influenza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procedura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civile</a:t>
            </a:r>
            <a:r>
              <a:rPr dirty="0" sz="750" spc="-5" i="1">
                <a:latin typeface="Franklin Gothic Medium"/>
                <a:cs typeface="Franklin Gothic Medium"/>
              </a:rPr>
              <a:t> in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Portogallo”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710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EMANUELE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LUCCHINI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GUSTALLA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Bocconi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Milano)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5" i="1">
                <a:latin typeface="Franklin Gothic Medium"/>
                <a:cs typeface="Franklin Gothic Medium"/>
              </a:rPr>
              <a:t>“Codificazione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decodificazione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esperienze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confronto”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899" y="6007893"/>
            <a:ext cx="2971800" cy="85979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204470">
              <a:lnSpc>
                <a:spcPts val="810"/>
              </a:lnSpc>
              <a:spcBef>
                <a:spcPts val="200"/>
              </a:spcBef>
            </a:pPr>
            <a:r>
              <a:rPr dirty="0" sz="750">
                <a:latin typeface="Franklin Gothic Medium"/>
                <a:cs typeface="Franklin Gothic Medium"/>
              </a:rPr>
              <a:t>MIGUEL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PIEDECASAS</a:t>
            </a:r>
            <a:r>
              <a:rPr dirty="0" sz="750" spc="-5">
                <a:latin typeface="Franklin Gothic Medium"/>
                <a:cs typeface="Franklin Gothic Medium"/>
              </a:rPr>
              <a:t> (Universidad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Nazionale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del </a:t>
            </a:r>
            <a:r>
              <a:rPr dirty="0" sz="750" spc="-10">
                <a:latin typeface="Franklin Gothic Medium"/>
                <a:cs typeface="Franklin Gothic Medium"/>
              </a:rPr>
              <a:t>Litoral,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Membro</a:t>
            </a:r>
            <a:r>
              <a:rPr dirty="0" sz="750" spc="-5">
                <a:latin typeface="Franklin Gothic Medium"/>
                <a:cs typeface="Franklin Gothic Medium"/>
              </a:rPr>
              <a:t> del </a:t>
            </a:r>
            <a:r>
              <a:rPr dirty="0" sz="750" spc="-17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Consiglio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della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Magistratura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dellaNazione </a:t>
            </a:r>
            <a:r>
              <a:rPr dirty="0" sz="750" spc="-15">
                <a:latin typeface="Franklin Gothic Medium"/>
                <a:cs typeface="Franklin Gothic Medium"/>
              </a:rPr>
              <a:t>Argentina)</a:t>
            </a:r>
            <a:endParaRPr sz="75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810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"L'influenza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Commerciale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2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dell'Assicurazioni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Argentino”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710"/>
              </a:spcBef>
            </a:pPr>
            <a:r>
              <a:rPr dirty="0" sz="750" spc="-30">
                <a:solidFill>
                  <a:srgbClr val="061D28"/>
                </a:solidFill>
                <a:latin typeface="Franklin Gothic Medium"/>
                <a:cs typeface="Franklin Gothic Medium"/>
              </a:rPr>
              <a:t>MARIANA</a:t>
            </a:r>
            <a:r>
              <a:rPr dirty="0" sz="750">
                <a:solidFill>
                  <a:srgbClr val="061D28"/>
                </a:solidFill>
                <a:latin typeface="Franklin Gothic Medium"/>
                <a:cs typeface="Franklin Gothic Medium"/>
              </a:rPr>
              <a:t> </a:t>
            </a:r>
            <a:r>
              <a:rPr dirty="0" sz="750" spc="-20">
                <a:solidFill>
                  <a:srgbClr val="061D28"/>
                </a:solidFill>
                <a:latin typeface="Franklin Gothic Medium"/>
                <a:cs typeface="Franklin Gothic Medium"/>
              </a:rPr>
              <a:t>CALLEGARI</a:t>
            </a:r>
            <a:r>
              <a:rPr dirty="0" sz="750">
                <a:solidFill>
                  <a:srgbClr val="061D28"/>
                </a:solidFill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Buenos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Aires)</a:t>
            </a:r>
            <a:endParaRPr sz="750">
              <a:latin typeface="Franklin Gothic Medium"/>
              <a:cs typeface="Franklin Gothic Medium"/>
            </a:endParaRPr>
          </a:p>
          <a:p>
            <a:pPr marL="12700" marR="101600">
              <a:lnSpc>
                <a:spcPts val="810"/>
              </a:lnSpc>
              <a:spcBef>
                <a:spcPts val="55"/>
              </a:spcBef>
            </a:pPr>
            <a:r>
              <a:rPr dirty="0" sz="750" spc="-10">
                <a:latin typeface="Franklin Gothic Medium"/>
                <a:cs typeface="Franklin Gothic Medium"/>
              </a:rPr>
              <a:t>"</a:t>
            </a:r>
            <a:r>
              <a:rPr dirty="0" sz="750" spc="-10" i="1">
                <a:latin typeface="Franklin Gothic Medium"/>
                <a:cs typeface="Franklin Gothic Medium"/>
              </a:rPr>
              <a:t>Influenza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nell'incorporazione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principi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valori </a:t>
            </a:r>
            <a:r>
              <a:rPr dirty="0" sz="750" spc="-17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successorio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Argentino”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4899" y="6933724"/>
            <a:ext cx="2934970" cy="2692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55"/>
              </a:lnSpc>
              <a:spcBef>
                <a:spcPts val="1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KARINE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BOSELLI,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GUSTAVO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20">
                <a:latin typeface="Franklin Gothic Medium"/>
                <a:cs typeface="Franklin Gothic Medium"/>
              </a:rPr>
              <a:t>FERRAZ</a:t>
            </a:r>
            <a:r>
              <a:rPr dirty="0" sz="750">
                <a:latin typeface="Franklin Gothic Medium"/>
                <a:cs typeface="Franklin Gothic Medium"/>
              </a:rPr>
              <a:t> DE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CAMPOS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MONACO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di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10"/>
              </a:lnSpc>
            </a:pPr>
            <a:r>
              <a:rPr dirty="0" sz="750" spc="-5">
                <a:latin typeface="Franklin Gothic Medium"/>
                <a:cs typeface="Franklin Gothic Medium"/>
              </a:rPr>
              <a:t>San</a:t>
            </a:r>
            <a:r>
              <a:rPr dirty="0" sz="750" spc="-3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Paulo,</a:t>
            </a:r>
            <a:r>
              <a:rPr dirty="0" sz="750" spc="-2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Brazil)</a:t>
            </a:r>
            <a:endParaRPr sz="75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810"/>
              </a:lnSpc>
              <a:spcBef>
                <a:spcPts val="55"/>
              </a:spcBef>
            </a:pPr>
            <a:r>
              <a:rPr dirty="0" sz="750" spc="-30" i="1">
                <a:latin typeface="Franklin Gothic Medium"/>
                <a:cs typeface="Franklin Gothic Medium"/>
              </a:rPr>
              <a:t>"Il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principio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Nazionalità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Mancini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l’influenza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Brasile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internazionale </a:t>
            </a:r>
            <a:r>
              <a:rPr dirty="0" sz="750" spc="-15" i="1">
                <a:latin typeface="Franklin Gothic Medium"/>
                <a:cs typeface="Franklin Gothic Medium"/>
              </a:rPr>
              <a:t>Privato”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950" spc="-5">
                <a:latin typeface="Franklin Gothic Medium"/>
                <a:cs typeface="Franklin Gothic Medium"/>
              </a:rPr>
              <a:t>16.55</a:t>
            </a:r>
            <a:r>
              <a:rPr dirty="0" sz="950" spc="-25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-</a:t>
            </a:r>
            <a:r>
              <a:rPr dirty="0" sz="950" spc="-25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18.00</a:t>
            </a:r>
            <a:endParaRPr sz="950">
              <a:latin typeface="Franklin Gothic Medium"/>
              <a:cs typeface="Franklin Gothic Medium"/>
            </a:endParaRPr>
          </a:p>
          <a:p>
            <a:pPr marL="12700" marR="1483995">
              <a:lnSpc>
                <a:spcPct val="100000"/>
              </a:lnSpc>
              <a:spcBef>
                <a:spcPts val="105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Presidente:</a:t>
            </a:r>
            <a:r>
              <a:rPr dirty="0" sz="750" spc="-1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LUCILA</a:t>
            </a:r>
            <a:r>
              <a:rPr dirty="0" sz="750" spc="-15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INES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CORDOBA </a:t>
            </a:r>
            <a:r>
              <a:rPr dirty="0" sz="750" spc="-17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Co-Chair: </a:t>
            </a:r>
            <a:r>
              <a:rPr dirty="0" sz="750">
                <a:latin typeface="Franklin Gothic Medium"/>
                <a:cs typeface="Franklin Gothic Medium"/>
              </a:rPr>
              <a:t>IRENE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COPPOLA</a:t>
            </a:r>
            <a:endParaRPr sz="75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5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FRANCISCO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20">
                <a:latin typeface="Franklin Gothic Medium"/>
                <a:cs typeface="Franklin Gothic Medium"/>
              </a:rPr>
              <a:t>ALBERTO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MAGIN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FERRER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(Università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Nacional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del</a:t>
            </a:r>
            <a:r>
              <a:rPr dirty="0" sz="750" spc="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Litoral)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"L'influenza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successorio</a:t>
            </a:r>
            <a:r>
              <a:rPr dirty="0" sz="750" spc="1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argentino”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72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LEANDRO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25">
                <a:latin typeface="Franklin Gothic Medium"/>
                <a:cs typeface="Franklin Gothic Medium"/>
              </a:rPr>
              <a:t>VERGARA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(Universidad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de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Buenos </a:t>
            </a:r>
            <a:r>
              <a:rPr dirty="0" sz="750" spc="-10">
                <a:latin typeface="Franklin Gothic Medium"/>
                <a:cs typeface="Franklin Gothic Medium"/>
              </a:rPr>
              <a:t>Aires)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5" i="1">
                <a:latin typeface="Franklin Gothic Medium"/>
                <a:cs typeface="Franklin Gothic Medium"/>
              </a:rPr>
              <a:t>"La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teoria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decisioni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giudiziali”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720"/>
              </a:spcBef>
            </a:pPr>
            <a:r>
              <a:rPr dirty="0" sz="750" spc="-20">
                <a:latin typeface="Franklin Gothic Medium"/>
                <a:cs typeface="Franklin Gothic Medium"/>
              </a:rPr>
              <a:t>CRISTOBAL</a:t>
            </a:r>
            <a:r>
              <a:rPr dirty="0" sz="750" spc="20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LLORENTE</a:t>
            </a:r>
            <a:r>
              <a:rPr dirty="0" sz="750" spc="25">
                <a:latin typeface="Franklin Gothic Medium"/>
                <a:cs typeface="Franklin Gothic Medium"/>
              </a:rPr>
              <a:t> </a:t>
            </a:r>
            <a:r>
              <a:rPr dirty="0" sz="750" spc="-10">
                <a:latin typeface="Franklin Gothic Medium"/>
                <a:cs typeface="Franklin Gothic Medium"/>
              </a:rPr>
              <a:t>(Magistratura</a:t>
            </a:r>
            <a:r>
              <a:rPr dirty="0" sz="750" spc="25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Argentina)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</a:pPr>
            <a:r>
              <a:rPr dirty="0" sz="750" spc="-10" i="1">
                <a:latin typeface="Franklin Gothic Medium"/>
                <a:cs typeface="Franklin Gothic Medium"/>
              </a:rPr>
              <a:t>"Linguaggio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chiaro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nella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sentenza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adozione”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ts val="855"/>
              </a:lnSpc>
              <a:spcBef>
                <a:spcPts val="720"/>
              </a:spcBef>
            </a:pPr>
            <a:r>
              <a:rPr dirty="0" sz="750" spc="-5">
                <a:latin typeface="Franklin Gothic Medium"/>
                <a:cs typeface="Franklin Gothic Medium"/>
              </a:rPr>
              <a:t>JOSÈ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30">
                <a:latin typeface="Franklin Gothic Medium"/>
                <a:cs typeface="Franklin Gothic Medium"/>
              </a:rPr>
              <a:t>ARIMATEIA</a:t>
            </a:r>
            <a:r>
              <a:rPr dirty="0" sz="750" spc="-10">
                <a:latin typeface="Franklin Gothic Medium"/>
                <a:cs typeface="Franklin Gothic Medium"/>
              </a:rPr>
              <a:t> </a:t>
            </a:r>
            <a:r>
              <a:rPr dirty="0" sz="750" spc="-20">
                <a:latin typeface="Franklin Gothic Medium"/>
                <a:cs typeface="Franklin Gothic Medium"/>
              </a:rPr>
              <a:t>BARBOSA</a:t>
            </a:r>
            <a:r>
              <a:rPr dirty="0" sz="750" spc="-5">
                <a:latin typeface="Franklin Gothic Medium"/>
                <a:cs typeface="Franklin Gothic Medium"/>
              </a:rPr>
              <a:t> (Università </a:t>
            </a:r>
            <a:r>
              <a:rPr dirty="0" sz="750" spc="-20">
                <a:latin typeface="Franklin Gothic Medium"/>
                <a:cs typeface="Franklin Gothic Medium"/>
              </a:rPr>
              <a:t>FADIVALE,</a:t>
            </a:r>
            <a:r>
              <a:rPr dirty="0" sz="750" spc="-5">
                <a:latin typeface="Franklin Gothic Medium"/>
                <a:cs typeface="Franklin Gothic Medium"/>
              </a:rPr>
              <a:t> Brazil)</a:t>
            </a:r>
            <a:endParaRPr sz="750">
              <a:latin typeface="Franklin Gothic Medium"/>
              <a:cs typeface="Franklin Gothic Medium"/>
            </a:endParaRPr>
          </a:p>
          <a:p>
            <a:pPr marL="12700" marR="325755">
              <a:lnSpc>
                <a:spcPts val="810"/>
              </a:lnSpc>
              <a:spcBef>
                <a:spcPts val="55"/>
              </a:spcBef>
            </a:pPr>
            <a:r>
              <a:rPr dirty="0" sz="750" spc="-15" i="1">
                <a:latin typeface="Franklin Gothic Medium"/>
                <a:cs typeface="Franklin Gothic Medium"/>
              </a:rPr>
              <a:t>"Diritti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umani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bioetica: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20" i="1">
                <a:latin typeface="Franklin Gothic Medium"/>
                <a:cs typeface="Franklin Gothic Medium"/>
              </a:rPr>
              <a:t>limiti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delle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direttive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anticipate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volontà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testamenti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disabili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degli</a:t>
            </a:r>
            <a:r>
              <a:rPr dirty="0" sz="750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internati”</a:t>
            </a:r>
            <a:endParaRPr sz="75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>
              <a:latin typeface="Franklin Gothic Medium"/>
              <a:cs typeface="Franklin Gothic Medium"/>
            </a:endParaRPr>
          </a:p>
          <a:p>
            <a:pPr marL="12700" marR="191135">
              <a:lnSpc>
                <a:spcPts val="810"/>
              </a:lnSpc>
            </a:pPr>
            <a:r>
              <a:rPr dirty="0" sz="750" spc="-10">
                <a:latin typeface="Franklin Gothic Medium"/>
                <a:cs typeface="Franklin Gothic Medium"/>
              </a:rPr>
              <a:t>SAMUEL</a:t>
            </a:r>
            <a:r>
              <a:rPr dirty="0" sz="750" spc="165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SAMBENE (Universidad del </a:t>
            </a:r>
            <a:r>
              <a:rPr dirty="0" sz="750" spc="-10">
                <a:latin typeface="Franklin Gothic Medium"/>
                <a:cs typeface="Franklin Gothic Medium"/>
              </a:rPr>
              <a:t>Notariato,</a:t>
            </a:r>
            <a:r>
              <a:rPr dirty="0" sz="750" spc="17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Buenos </a:t>
            </a:r>
            <a:r>
              <a:rPr dirty="0" sz="750" spc="-10">
                <a:latin typeface="Franklin Gothic Medium"/>
                <a:cs typeface="Franklin Gothic Medium"/>
              </a:rPr>
              <a:t>Aires) </a:t>
            </a:r>
            <a:r>
              <a:rPr dirty="0" sz="750" spc="-5">
                <a:latin typeface="Franklin Gothic Medium"/>
                <a:cs typeface="Franklin Gothic Medium"/>
              </a:rPr>
              <a:t> </a:t>
            </a:r>
            <a:r>
              <a:rPr dirty="0" sz="750" spc="-20" i="1">
                <a:latin typeface="Franklin Gothic Medium"/>
                <a:cs typeface="Franklin Gothic Medium"/>
              </a:rPr>
              <a:t>"Diritto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di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proprietà: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influenza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storica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e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attuale</a:t>
            </a:r>
            <a:r>
              <a:rPr dirty="0" sz="750" spc="10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del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italiano</a:t>
            </a:r>
            <a:r>
              <a:rPr dirty="0" sz="750" spc="5" i="1">
                <a:latin typeface="Franklin Gothic Medium"/>
                <a:cs typeface="Franklin Gothic Medium"/>
              </a:rPr>
              <a:t> </a:t>
            </a:r>
            <a:r>
              <a:rPr dirty="0" sz="750" spc="-5" i="1">
                <a:latin typeface="Franklin Gothic Medium"/>
                <a:cs typeface="Franklin Gothic Medium"/>
              </a:rPr>
              <a:t>nel </a:t>
            </a:r>
            <a:r>
              <a:rPr dirty="0" sz="750" spc="-170" i="1">
                <a:latin typeface="Franklin Gothic Medium"/>
                <a:cs typeface="Franklin Gothic Medium"/>
              </a:rPr>
              <a:t> </a:t>
            </a:r>
            <a:r>
              <a:rPr dirty="0" sz="750" spc="-15" i="1">
                <a:latin typeface="Franklin Gothic Medium"/>
                <a:cs typeface="Franklin Gothic Medium"/>
              </a:rPr>
              <a:t>diritto</a:t>
            </a:r>
            <a:r>
              <a:rPr dirty="0" sz="750" spc="-5" i="1">
                <a:latin typeface="Franklin Gothic Medium"/>
                <a:cs typeface="Franklin Gothic Medium"/>
              </a:rPr>
              <a:t> </a:t>
            </a:r>
            <a:r>
              <a:rPr dirty="0" sz="750" spc="-10" i="1">
                <a:latin typeface="Franklin Gothic Medium"/>
                <a:cs typeface="Franklin Gothic Medium"/>
              </a:rPr>
              <a:t>argentino"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51299" y="4386934"/>
            <a:ext cx="1309370" cy="450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>
                <a:latin typeface="Franklin Gothic Medium"/>
                <a:cs typeface="Franklin Gothic Medium"/>
              </a:rPr>
              <a:t>18.00</a:t>
            </a:r>
            <a:r>
              <a:rPr dirty="0" sz="950" spc="-25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-</a:t>
            </a:r>
            <a:r>
              <a:rPr dirty="0" sz="950" spc="-25">
                <a:latin typeface="Franklin Gothic Medium"/>
                <a:cs typeface="Franklin Gothic Medium"/>
              </a:rPr>
              <a:t> </a:t>
            </a:r>
            <a:r>
              <a:rPr dirty="0" sz="950">
                <a:latin typeface="Franklin Gothic Medium"/>
                <a:cs typeface="Franklin Gothic Medium"/>
              </a:rPr>
              <a:t>18.30</a:t>
            </a:r>
            <a:endParaRPr sz="9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ECB100"/>
                </a:solidFill>
                <a:latin typeface="Franklin Gothic Medium"/>
                <a:cs typeface="Franklin Gothic Medium"/>
              </a:rPr>
              <a:t>PANEL</a:t>
            </a:r>
            <a:r>
              <a:rPr dirty="0" sz="1000" spc="-45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1000">
                <a:solidFill>
                  <a:srgbClr val="ECB100"/>
                </a:solidFill>
                <a:latin typeface="Franklin Gothic Medium"/>
                <a:cs typeface="Franklin Gothic Medium"/>
              </a:rPr>
              <a:t>DISCUSSIONE</a:t>
            </a:r>
            <a:endParaRPr sz="10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latin typeface="Franklin Gothic Medium"/>
                <a:cs typeface="Franklin Gothic Medium"/>
              </a:rPr>
              <a:t>Coordina:</a:t>
            </a:r>
            <a:r>
              <a:rPr dirty="0" sz="750" spc="-20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INES</a:t>
            </a:r>
            <a:r>
              <a:rPr dirty="0" sz="750" spc="-2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ISABEL</a:t>
            </a:r>
            <a:r>
              <a:rPr dirty="0" sz="750" spc="-20">
                <a:latin typeface="Franklin Gothic Medium"/>
                <a:cs typeface="Franklin Gothic Medium"/>
              </a:rPr>
              <a:t> </a:t>
            </a:r>
            <a:r>
              <a:rPr dirty="0" sz="750" spc="-5">
                <a:latin typeface="Franklin Gothic Medium"/>
                <a:cs typeface="Franklin Gothic Medium"/>
              </a:rPr>
              <a:t>BESADA</a:t>
            </a:r>
            <a:endParaRPr sz="75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1299" y="5333304"/>
            <a:ext cx="1764664" cy="1209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Organizzazione</a:t>
            </a:r>
            <a:r>
              <a:rPr dirty="0" sz="850" spc="-1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e</a:t>
            </a:r>
            <a:r>
              <a:rPr dirty="0" sz="850" spc="-1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Comitato</a:t>
            </a:r>
            <a:r>
              <a:rPr dirty="0" sz="850" spc="-1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Scientifico</a:t>
            </a:r>
            <a:endParaRPr sz="8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850" spc="-10">
                <a:solidFill>
                  <a:srgbClr val="ECB100"/>
                </a:solidFill>
                <a:latin typeface="Franklin Gothic Medium"/>
                <a:cs typeface="Franklin Gothic Medium"/>
              </a:rPr>
              <a:t>Presidentes:</a:t>
            </a:r>
            <a:endParaRPr sz="850">
              <a:latin typeface="Franklin Gothic Medium"/>
              <a:cs typeface="Franklin Gothic Medium"/>
            </a:endParaRPr>
          </a:p>
          <a:p>
            <a:pPr marL="12700" marR="836930">
              <a:lnSpc>
                <a:spcPct val="111100"/>
              </a:lnSpc>
            </a:pPr>
            <a:r>
              <a:rPr dirty="0" sz="750" spc="-5">
                <a:latin typeface="Franklin Gothic Medium"/>
                <a:cs typeface="Franklin Gothic Medium"/>
              </a:rPr>
              <a:t>IRENE </a:t>
            </a:r>
            <a:r>
              <a:rPr dirty="0" sz="750" spc="-20">
                <a:latin typeface="Franklin Gothic Medium"/>
                <a:cs typeface="Franklin Gothic Medium"/>
              </a:rPr>
              <a:t>COPPOLA </a:t>
            </a:r>
            <a:r>
              <a:rPr dirty="0" sz="750" spc="-15">
                <a:latin typeface="Franklin Gothic Medium"/>
                <a:cs typeface="Franklin Gothic Medium"/>
              </a:rPr>
              <a:t> </a:t>
            </a:r>
            <a:r>
              <a:rPr dirty="0" sz="750" spc="5">
                <a:latin typeface="Franklin Gothic Medium"/>
                <a:cs typeface="Franklin Gothic Medium"/>
              </a:rPr>
              <a:t>M</a:t>
            </a:r>
            <a:r>
              <a:rPr dirty="0" sz="750" spc="-55">
                <a:latin typeface="Franklin Gothic Medium"/>
                <a:cs typeface="Franklin Gothic Medium"/>
              </a:rPr>
              <a:t>A</a:t>
            </a:r>
            <a:r>
              <a:rPr dirty="0" sz="750" spc="-35">
                <a:latin typeface="Franklin Gothic Medium"/>
                <a:cs typeface="Franklin Gothic Medium"/>
              </a:rPr>
              <a:t>R</a:t>
            </a:r>
            <a:r>
              <a:rPr dirty="0" sz="750">
                <a:latin typeface="Franklin Gothic Medium"/>
                <a:cs typeface="Franklin Gothic Medium"/>
              </a:rPr>
              <a:t>C</a:t>
            </a:r>
            <a:r>
              <a:rPr dirty="0" sz="750" spc="-10">
                <a:latin typeface="Franklin Gothic Medium"/>
                <a:cs typeface="Franklin Gothic Medium"/>
              </a:rPr>
              <a:t>O</a:t>
            </a:r>
            <a:r>
              <a:rPr dirty="0" sz="750" spc="-5">
                <a:latin typeface="Franklin Gothic Medium"/>
                <a:cs typeface="Franklin Gothic Medium"/>
              </a:rPr>
              <a:t>S</a:t>
            </a:r>
            <a:r>
              <a:rPr dirty="0" sz="750">
                <a:latin typeface="Franklin Gothic Medium"/>
                <a:cs typeface="Franklin Gothic Medium"/>
              </a:rPr>
              <a:t> </a:t>
            </a:r>
            <a:r>
              <a:rPr dirty="0" sz="750" spc="5">
                <a:latin typeface="Franklin Gothic Medium"/>
                <a:cs typeface="Franklin Gothic Medium"/>
              </a:rPr>
              <a:t>M</a:t>
            </a:r>
            <a:r>
              <a:rPr dirty="0" sz="750" spc="5">
                <a:latin typeface="Franklin Gothic Medium"/>
                <a:cs typeface="Franklin Gothic Medium"/>
              </a:rPr>
              <a:t>.</a:t>
            </a:r>
            <a:r>
              <a:rPr dirty="0" sz="750">
                <a:latin typeface="Franklin Gothic Medium"/>
                <a:cs typeface="Franklin Gothic Medium"/>
              </a:rPr>
              <a:t> C</a:t>
            </a:r>
            <a:r>
              <a:rPr dirty="0" sz="750" spc="-10">
                <a:latin typeface="Franklin Gothic Medium"/>
                <a:cs typeface="Franklin Gothic Medium"/>
              </a:rPr>
              <a:t>Ó</a:t>
            </a:r>
            <a:r>
              <a:rPr dirty="0" sz="750" spc="-25">
                <a:latin typeface="Franklin Gothic Medium"/>
                <a:cs typeface="Franklin Gothic Medium"/>
              </a:rPr>
              <a:t>R</a:t>
            </a:r>
            <a:r>
              <a:rPr dirty="0" sz="750" spc="-10">
                <a:latin typeface="Franklin Gothic Medium"/>
                <a:cs typeface="Franklin Gothic Medium"/>
              </a:rPr>
              <a:t>D</a:t>
            </a:r>
            <a:r>
              <a:rPr dirty="0" sz="750" spc="-15">
                <a:latin typeface="Franklin Gothic Medium"/>
                <a:cs typeface="Franklin Gothic Medium"/>
              </a:rPr>
              <a:t>O</a:t>
            </a:r>
            <a:r>
              <a:rPr dirty="0" sz="750" spc="-5">
                <a:latin typeface="Franklin Gothic Medium"/>
                <a:cs typeface="Franklin Gothic Medium"/>
              </a:rPr>
              <a:t>B</a:t>
            </a:r>
            <a:r>
              <a:rPr dirty="0" sz="750" spc="-35">
                <a:latin typeface="Franklin Gothic Medium"/>
                <a:cs typeface="Franklin Gothic Medium"/>
              </a:rPr>
              <a:t>A  </a:t>
            </a:r>
            <a:r>
              <a:rPr dirty="0" sz="750" spc="-15">
                <a:latin typeface="Franklin Gothic Medium"/>
                <a:cs typeface="Franklin Gothic Medium"/>
              </a:rPr>
              <a:t>LEANDRO </a:t>
            </a:r>
            <a:r>
              <a:rPr dirty="0" sz="750" spc="-25">
                <a:latin typeface="Franklin Gothic Medium"/>
                <a:cs typeface="Franklin Gothic Medium"/>
              </a:rPr>
              <a:t>VERGARA </a:t>
            </a:r>
            <a:r>
              <a:rPr dirty="0" sz="750" spc="-2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LUCILA CÓRDOBA</a:t>
            </a:r>
            <a:endParaRPr sz="7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850" spc="-5">
                <a:solidFill>
                  <a:srgbClr val="ECB100"/>
                </a:solidFill>
                <a:latin typeface="Franklin Gothic Medium"/>
                <a:cs typeface="Franklin Gothic Medium"/>
              </a:rPr>
              <a:t>Segretari</a:t>
            </a:r>
            <a:r>
              <a:rPr dirty="0" sz="850" spc="-2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di</a:t>
            </a:r>
            <a:r>
              <a:rPr dirty="0" sz="850" spc="-20">
                <a:solidFill>
                  <a:srgbClr val="ECB100"/>
                </a:solidFill>
                <a:latin typeface="Franklin Gothic Medium"/>
                <a:cs typeface="Franklin Gothic Medium"/>
              </a:rPr>
              <a:t> </a:t>
            </a:r>
            <a:r>
              <a:rPr dirty="0" sz="850">
                <a:solidFill>
                  <a:srgbClr val="ECB100"/>
                </a:solidFill>
                <a:latin typeface="Franklin Gothic Medium"/>
                <a:cs typeface="Franklin Gothic Medium"/>
              </a:rPr>
              <a:t>redazione:</a:t>
            </a:r>
            <a:endParaRPr sz="85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5">
                <a:latin typeface="Franklin Gothic Medium"/>
                <a:cs typeface="Franklin Gothic Medium"/>
              </a:rPr>
              <a:t>MARCOS</a:t>
            </a:r>
            <a:r>
              <a:rPr dirty="0" sz="750" spc="-30">
                <a:latin typeface="Franklin Gothic Medium"/>
                <a:cs typeface="Franklin Gothic Medium"/>
              </a:rPr>
              <a:t> </a:t>
            </a:r>
            <a:r>
              <a:rPr dirty="0" sz="750">
                <a:latin typeface="Franklin Gothic Medium"/>
                <a:cs typeface="Franklin Gothic Medium"/>
              </a:rPr>
              <a:t>DE</a:t>
            </a:r>
            <a:r>
              <a:rPr dirty="0" sz="750" spc="-30">
                <a:latin typeface="Franklin Gothic Medium"/>
                <a:cs typeface="Franklin Gothic Medium"/>
              </a:rPr>
              <a:t> </a:t>
            </a:r>
            <a:r>
              <a:rPr dirty="0" sz="750" spc="-15">
                <a:latin typeface="Franklin Gothic Medium"/>
                <a:cs typeface="Franklin Gothic Medium"/>
              </a:rPr>
              <a:t>LORETO</a:t>
            </a:r>
            <a:endParaRPr sz="75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pagina 1</dc:title>
  <dcterms:created xsi:type="dcterms:W3CDTF">2023-09-21T20:16:18Z</dcterms:created>
  <dcterms:modified xsi:type="dcterms:W3CDTF">2023-09-21T20:16:18Z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Pages</vt:lpwstr>
  </property>
  <property fmtid="{D5CDD505-2E9C-101B-9397-08002B2CF9AE}" pid="4" name="LastSaved">
    <vt:filetime>2023-09-21T00:00:00Z</vt:filetime>
  </property>
</Properties>
</file>